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4" r:id="rId2"/>
    <p:sldId id="291" r:id="rId3"/>
    <p:sldId id="326" r:id="rId4"/>
    <p:sldId id="328" r:id="rId5"/>
    <p:sldId id="298" r:id="rId6"/>
    <p:sldId id="327" r:id="rId7"/>
    <p:sldId id="323" r:id="rId8"/>
    <p:sldId id="324" r:id="rId9"/>
    <p:sldId id="333" r:id="rId10"/>
    <p:sldId id="319" r:id="rId11"/>
    <p:sldId id="329" r:id="rId12"/>
    <p:sldId id="301" r:id="rId13"/>
    <p:sldId id="302" r:id="rId14"/>
    <p:sldId id="330" r:id="rId15"/>
    <p:sldId id="331" r:id="rId16"/>
    <p:sldId id="332" r:id="rId17"/>
    <p:sldId id="305" r:id="rId18"/>
    <p:sldId id="28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3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Sheet3!$F$27</c:f>
              <c:strCache>
                <c:ptCount val="1"/>
                <c:pt idx="0">
                  <c:v>UTP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Sheet3!$E$28:$E$40</c:f>
              <c:strCache>
                <c:ptCount val="13"/>
                <c:pt idx="0">
                  <c:v>Dec</c:v>
                </c:pt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Sheet3!$F$28:$F$40</c:f>
              <c:numCache>
                <c:formatCode>General</c:formatCode>
                <c:ptCount val="13"/>
                <c:pt idx="0">
                  <c:v>0</c:v>
                </c:pt>
                <c:pt idx="1">
                  <c:v>7.5760634346435873E-2</c:v>
                </c:pt>
                <c:pt idx="2">
                  <c:v>5.4334485320241654E-2</c:v>
                </c:pt>
                <c:pt idx="3">
                  <c:v>9.3242304835115197E-2</c:v>
                </c:pt>
                <c:pt idx="4">
                  <c:v>7.5037950970576084E-2</c:v>
                </c:pt>
                <c:pt idx="5">
                  <c:v>8.9338199670553342E-2</c:v>
                </c:pt>
                <c:pt idx="6">
                  <c:v>0.10267352475695235</c:v>
                </c:pt>
                <c:pt idx="7">
                  <c:v>0.12930783889409248</c:v>
                </c:pt>
                <c:pt idx="8">
                  <c:v>9.9593036400633217E-2</c:v>
                </c:pt>
                <c:pt idx="9">
                  <c:v>6.8772003488259514E-2</c:v>
                </c:pt>
                <c:pt idx="10">
                  <c:v>3.4176060204773817E-2</c:v>
                </c:pt>
                <c:pt idx="11">
                  <c:v>0.11133765059268108</c:v>
                </c:pt>
                <c:pt idx="12">
                  <c:v>0.14764138755208167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414-43B2-A604-9F22E0D2E520}"/>
            </c:ext>
          </c:extLst>
        </c:ser>
        <c:ser>
          <c:idx val="1"/>
          <c:order val="1"/>
          <c:tx>
            <c:strRef>
              <c:f>Sheet3!$G$27</c:f>
              <c:strCache>
                <c:ptCount val="1"/>
                <c:pt idx="0">
                  <c:v>FTSE250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Sheet3!$E$28:$E$40</c:f>
              <c:strCache>
                <c:ptCount val="13"/>
                <c:pt idx="0">
                  <c:v>Dec</c:v>
                </c:pt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Sheet3!$G$28:$G$40</c:f>
              <c:numCache>
                <c:formatCode>General</c:formatCode>
                <c:ptCount val="13"/>
                <c:pt idx="0">
                  <c:v>0</c:v>
                </c:pt>
                <c:pt idx="1">
                  <c:v>5.3041956187344086E-2</c:v>
                </c:pt>
                <c:pt idx="2">
                  <c:v>5.5534928128149197E-2</c:v>
                </c:pt>
                <c:pt idx="3">
                  <c:v>2.492971940805111E-3</c:v>
                </c:pt>
                <c:pt idx="4">
                  <c:v>3.0339998939160839E-2</c:v>
                </c:pt>
                <c:pt idx="5">
                  <c:v>-1.3790908608709573E-3</c:v>
                </c:pt>
                <c:pt idx="6">
                  <c:v>-2.3179334853869471E-2</c:v>
                </c:pt>
                <c:pt idx="7">
                  <c:v>1.1244894711716968E-2</c:v>
                </c:pt>
                <c:pt idx="8">
                  <c:v>-1.681430011138807E-2</c:v>
                </c:pt>
                <c:pt idx="9">
                  <c:v>-4.6464753620113597E-2</c:v>
                </c:pt>
                <c:pt idx="10">
                  <c:v>-9.3884262451599421E-2</c:v>
                </c:pt>
                <c:pt idx="11">
                  <c:v>-3.2886012836153444E-2</c:v>
                </c:pt>
                <c:pt idx="12">
                  <c:v>4.5934334058240101E-2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414-43B2-A604-9F22E0D2E520}"/>
            </c:ext>
          </c:extLst>
        </c:ser>
        <c:ser>
          <c:idx val="2"/>
          <c:order val="2"/>
          <c:tx>
            <c:strRef>
              <c:f>Sheet3!$H$27</c:f>
              <c:strCache>
                <c:ptCount val="1"/>
                <c:pt idx="0">
                  <c:v>FTSE100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Sheet3!$E$28:$E$40</c:f>
              <c:strCache>
                <c:ptCount val="13"/>
                <c:pt idx="0">
                  <c:v>Dec</c:v>
                </c:pt>
                <c:pt idx="1">
                  <c:v>Jan</c:v>
                </c:pt>
                <c:pt idx="2">
                  <c:v>Feb</c:v>
                </c:pt>
                <c:pt idx="3">
                  <c:v>Mar</c:v>
                </c:pt>
                <c:pt idx="4">
                  <c:v>Apr</c:v>
                </c:pt>
                <c:pt idx="5">
                  <c:v>May</c:v>
                </c:pt>
                <c:pt idx="6">
                  <c:v>Jun</c:v>
                </c:pt>
                <c:pt idx="7">
                  <c:v>Jul</c:v>
                </c:pt>
                <c:pt idx="8">
                  <c:v>Aug</c:v>
                </c:pt>
                <c:pt idx="9">
                  <c:v>Sep</c:v>
                </c:pt>
                <c:pt idx="10">
                  <c:v>Oct</c:v>
                </c:pt>
                <c:pt idx="11">
                  <c:v>Nov</c:v>
                </c:pt>
                <c:pt idx="12">
                  <c:v>Dec</c:v>
                </c:pt>
              </c:strCache>
            </c:strRef>
          </c:cat>
          <c:val>
            <c:numRef>
              <c:f>Sheet3!$H$28:$H$40</c:f>
              <c:numCache>
                <c:formatCode>General</c:formatCode>
                <c:ptCount val="13"/>
                <c:pt idx="0">
                  <c:v>0</c:v>
                </c:pt>
                <c:pt idx="1">
                  <c:v>4.2943221009970944E-2</c:v>
                </c:pt>
                <c:pt idx="2">
                  <c:v>6.0160768683656052E-2</c:v>
                </c:pt>
                <c:pt idx="3">
                  <c:v>1.9901498986808264E-2</c:v>
                </c:pt>
                <c:pt idx="4">
                  <c:v>2.4061623522149356E-2</c:v>
                </c:pt>
                <c:pt idx="5">
                  <c:v>4.3117677845323943E-2</c:v>
                </c:pt>
                <c:pt idx="6">
                  <c:v>-7.6492612424006179E-4</c:v>
                </c:pt>
                <c:pt idx="7">
                  <c:v>1.0641866956533352E-2</c:v>
                </c:pt>
                <c:pt idx="8">
                  <c:v>2.875853832011499E-2</c:v>
                </c:pt>
                <c:pt idx="9">
                  <c:v>7.8237180777540605E-3</c:v>
                </c:pt>
                <c:pt idx="10">
                  <c:v>-1.7539621831260011E-2</c:v>
                </c:pt>
                <c:pt idx="11">
                  <c:v>1.744568353529985E-4</c:v>
                </c:pt>
                <c:pt idx="12">
                  <c:v>3.7749775219077408E-2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414-43B2-A604-9F22E0D2E5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31799840"/>
        <c:axId val="1031800800"/>
      </c:lineChart>
      <c:catAx>
        <c:axId val="1031799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1800800"/>
        <c:crosses val="autoZero"/>
        <c:auto val="1"/>
        <c:lblAlgn val="ctr"/>
        <c:lblOffset val="100"/>
        <c:noMultiLvlLbl val="0"/>
      </c:catAx>
      <c:valAx>
        <c:axId val="1031800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31799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415192666134124"/>
          <c:y val="0.85151371830917288"/>
          <c:w val="0.51681691962417742"/>
          <c:h val="0.130974426716563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4400" dirty="0"/>
              <a:t>UTP compared</a:t>
            </a:r>
            <a:r>
              <a:rPr lang="en-GB" sz="4400" baseline="0" dirty="0"/>
              <a:t> to</a:t>
            </a:r>
            <a:r>
              <a:rPr lang="en-GB" sz="4400" dirty="0"/>
              <a:t> FTSE longer</a:t>
            </a:r>
            <a:r>
              <a:rPr lang="en-GB" sz="4400" baseline="0" dirty="0"/>
              <a:t> term</a:t>
            </a:r>
            <a:endParaRPr lang="en-GB" sz="4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Sheet1!$I$20</c:f>
              <c:strCache>
                <c:ptCount val="1"/>
                <c:pt idx="0">
                  <c:v>UTP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Sheet1!$H$28:$H$93</c:f>
              <c:numCache>
                <c:formatCode>General</c:formatCode>
                <c:ptCount val="66"/>
                <c:pt idx="6">
                  <c:v>2020</c:v>
                </c:pt>
                <c:pt idx="18">
                  <c:v>2021</c:v>
                </c:pt>
                <c:pt idx="30">
                  <c:v>2022</c:v>
                </c:pt>
                <c:pt idx="42">
                  <c:v>2023</c:v>
                </c:pt>
              </c:numCache>
            </c:numRef>
          </c:cat>
          <c:val>
            <c:numRef>
              <c:f>Sheet1!$I$28:$I$93</c:f>
              <c:numCache>
                <c:formatCode>_(* #,##0.00_);_(* \(#,##0.00\);_(* "-"??_);_(@_)</c:formatCode>
                <c:ptCount val="66"/>
                <c:pt idx="0">
                  <c:v>1.1771070615034169</c:v>
                </c:pt>
                <c:pt idx="1">
                  <c:v>1.1657175398633257</c:v>
                </c:pt>
                <c:pt idx="2">
                  <c:v>1.1634396355353076</c:v>
                </c:pt>
                <c:pt idx="3">
                  <c:v>1.1623006833712985</c:v>
                </c:pt>
                <c:pt idx="4">
                  <c:v>1.1924829157175401</c:v>
                </c:pt>
                <c:pt idx="5">
                  <c:v>1.2015945330296129</c:v>
                </c:pt>
                <c:pt idx="6">
                  <c:v>1.2192482915717542</c:v>
                </c:pt>
                <c:pt idx="7">
                  <c:v>1.2021640091116175</c:v>
                </c:pt>
                <c:pt idx="8">
                  <c:v>1.1104783599088839</c:v>
                </c:pt>
                <c:pt idx="9">
                  <c:v>1.2004555808656037</c:v>
                </c:pt>
                <c:pt idx="10">
                  <c:v>1.301093394077449</c:v>
                </c:pt>
                <c:pt idx="11">
                  <c:v>1.3830466970387245</c:v>
                </c:pt>
                <c:pt idx="12">
                  <c:v>1.4248120728929385</c:v>
                </c:pt>
                <c:pt idx="13">
                  <c:v>1.5067653758542143</c:v>
                </c:pt>
                <c:pt idx="14">
                  <c:v>1.5135649202733485</c:v>
                </c:pt>
                <c:pt idx="15">
                  <c:v>1.4936446469248292</c:v>
                </c:pt>
                <c:pt idx="16">
                  <c:v>1.606605922551253</c:v>
                </c:pt>
                <c:pt idx="17">
                  <c:v>1.6359851936218681</c:v>
                </c:pt>
                <c:pt idx="18">
                  <c:v>1.667118451025057</c:v>
                </c:pt>
                <c:pt idx="19">
                  <c:v>1.6292539863325741</c:v>
                </c:pt>
                <c:pt idx="20">
                  <c:v>1.63499430523918</c:v>
                </c:pt>
                <c:pt idx="21">
                  <c:v>1.7104441913439636</c:v>
                </c:pt>
                <c:pt idx="22">
                  <c:v>1.6955637813211846</c:v>
                </c:pt>
                <c:pt idx="23">
                  <c:v>1.7712129840546698</c:v>
                </c:pt>
                <c:pt idx="24">
                  <c:v>1.7760364464692484</c:v>
                </c:pt>
                <c:pt idx="25">
                  <c:v>1.8186161731207291</c:v>
                </c:pt>
                <c:pt idx="26">
                  <c:v>1.7554840546697039</c:v>
                </c:pt>
                <c:pt idx="27">
                  <c:v>1.8352448747152621</c:v>
                </c:pt>
                <c:pt idx="28">
                  <c:v>1.8429384965831437</c:v>
                </c:pt>
                <c:pt idx="29">
                  <c:v>1.7933769931662873</c:v>
                </c:pt>
                <c:pt idx="30">
                  <c:v>1.6542255125284739</c:v>
                </c:pt>
                <c:pt idx="31">
                  <c:v>1.5839863325740322</c:v>
                </c:pt>
                <c:pt idx="32">
                  <c:v>1.6271526195899775</c:v>
                </c:pt>
                <c:pt idx="33">
                  <c:v>1.5344703872437357</c:v>
                </c:pt>
                <c:pt idx="34">
                  <c:v>1.50373576309795</c:v>
                </c:pt>
                <c:pt idx="35">
                  <c:v>1.4288724373576311</c:v>
                </c:pt>
                <c:pt idx="36">
                  <c:v>1.5185478359908886</c:v>
                </c:pt>
                <c:pt idx="37">
                  <c:v>1.526742596810934</c:v>
                </c:pt>
                <c:pt idx="38">
                  <c:v>1.4296753986332575</c:v>
                </c:pt>
                <c:pt idx="39">
                  <c:v>1.4286389521640093</c:v>
                </c:pt>
                <c:pt idx="40">
                  <c:v>1.5033029612756266</c:v>
                </c:pt>
                <c:pt idx="41">
                  <c:v>1.4105239179954443</c:v>
                </c:pt>
                <c:pt idx="42">
                  <c:v>1.517386104783599</c:v>
                </c:pt>
                <c:pt idx="43">
                  <c:v>1.4871640091116174</c:v>
                </c:pt>
                <c:pt idx="44">
                  <c:v>1.5420444191343965</c:v>
                </c:pt>
                <c:pt idx="45">
                  <c:v>1.516366742596811</c:v>
                </c:pt>
                <c:pt idx="46">
                  <c:v>1.5365375854214125</c:v>
                </c:pt>
                <c:pt idx="47">
                  <c:v>1.5553473804100231</c:v>
                </c:pt>
                <c:pt idx="48">
                  <c:v>1.5929157175398634</c:v>
                </c:pt>
                <c:pt idx="49">
                  <c:v>1.5510022779043282</c:v>
                </c:pt>
                <c:pt idx="50">
                  <c:v>1.5075284738041004</c:v>
                </c:pt>
                <c:pt idx="51">
                  <c:v>1.45873006833713</c:v>
                </c:pt>
                <c:pt idx="52">
                  <c:v>1.5675683371298406</c:v>
                </c:pt>
                <c:pt idx="53">
                  <c:v>1.6187756264236903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80-49E2-ADFC-3ADEE9618F86}"/>
            </c:ext>
          </c:extLst>
        </c:ser>
        <c:ser>
          <c:idx val="1"/>
          <c:order val="1"/>
          <c:tx>
            <c:strRef>
              <c:f>Sheet1!$J$20</c:f>
              <c:strCache>
                <c:ptCount val="1"/>
                <c:pt idx="0">
                  <c:v>FTSE250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Sheet1!$H$28:$H$93</c:f>
              <c:numCache>
                <c:formatCode>General</c:formatCode>
                <c:ptCount val="66"/>
                <c:pt idx="6">
                  <c:v>2020</c:v>
                </c:pt>
                <c:pt idx="18">
                  <c:v>2021</c:v>
                </c:pt>
                <c:pt idx="30">
                  <c:v>2022</c:v>
                </c:pt>
                <c:pt idx="42">
                  <c:v>2023</c:v>
                </c:pt>
              </c:numCache>
            </c:numRef>
          </c:cat>
          <c:val>
            <c:numRef>
              <c:f>Sheet1!$J$28:$J$93</c:f>
              <c:numCache>
                <c:formatCode>_(* #,##0.00_);_(* \(#,##0.00\);_(* "-"??_);_(@_)</c:formatCode>
                <c:ptCount val="66"/>
                <c:pt idx="0">
                  <c:v>1.0842696629213484</c:v>
                </c:pt>
                <c:pt idx="1">
                  <c:v>1.1067415730337078</c:v>
                </c:pt>
                <c:pt idx="2">
                  <c:v>1.095505617977528</c:v>
                </c:pt>
                <c:pt idx="3">
                  <c:v>1.146067415730337</c:v>
                </c:pt>
                <c:pt idx="4">
                  <c:v>1.1741573033707864</c:v>
                </c:pt>
                <c:pt idx="5">
                  <c:v>1.2247191011235954</c:v>
                </c:pt>
                <c:pt idx="6">
                  <c:v>1.2078651685393258</c:v>
                </c:pt>
                <c:pt idx="7">
                  <c:v>1.050561797752809</c:v>
                </c:pt>
                <c:pt idx="8">
                  <c:v>0.79213483146067409</c:v>
                </c:pt>
                <c:pt idx="9">
                  <c:v>0.92696629213483139</c:v>
                </c:pt>
                <c:pt idx="10">
                  <c:v>0.95747191011235944</c:v>
                </c:pt>
                <c:pt idx="11">
                  <c:v>0.96134831460674142</c:v>
                </c:pt>
                <c:pt idx="12">
                  <c:v>0.96073033707865163</c:v>
                </c:pt>
                <c:pt idx="13">
                  <c:v>0.99932584269662916</c:v>
                </c:pt>
                <c:pt idx="14">
                  <c:v>0.97275280898876404</c:v>
                </c:pt>
                <c:pt idx="15">
                  <c:v>0.9670786516853932</c:v>
                </c:pt>
                <c:pt idx="16">
                  <c:v>1.0862921348314605</c:v>
                </c:pt>
                <c:pt idx="17">
                  <c:v>1.1510112359550562</c:v>
                </c:pt>
                <c:pt idx="18">
                  <c:v>1.1404494382022472</c:v>
                </c:pt>
                <c:pt idx="19">
                  <c:v>1.1756179775280897</c:v>
                </c:pt>
                <c:pt idx="20">
                  <c:v>1.2088764044943821</c:v>
                </c:pt>
                <c:pt idx="21">
                  <c:v>1.263876404494382</c:v>
                </c:pt>
                <c:pt idx="22">
                  <c:v>1.27438202247191</c:v>
                </c:pt>
                <c:pt idx="23">
                  <c:v>1.2570786516853933</c:v>
                </c:pt>
                <c:pt idx="24">
                  <c:v>1.2892696629213483</c:v>
                </c:pt>
                <c:pt idx="25">
                  <c:v>1.3540449438202247</c:v>
                </c:pt>
                <c:pt idx="26">
                  <c:v>1.2938764044943818</c:v>
                </c:pt>
                <c:pt idx="27">
                  <c:v>1.3039887640449437</c:v>
                </c:pt>
                <c:pt idx="28">
                  <c:v>1.2651685393258427</c:v>
                </c:pt>
                <c:pt idx="29">
                  <c:v>1.3191573033707866</c:v>
                </c:pt>
                <c:pt idx="30">
                  <c:v>1.2318539325842697</c:v>
                </c:pt>
                <c:pt idx="31">
                  <c:v>1.1843258426966292</c:v>
                </c:pt>
                <c:pt idx="32">
                  <c:v>1.1887640449438202</c:v>
                </c:pt>
                <c:pt idx="33">
                  <c:v>1.1633707865168539</c:v>
                </c:pt>
                <c:pt idx="34">
                  <c:v>1.1470786516853932</c:v>
                </c:pt>
                <c:pt idx="35">
                  <c:v>1.0487078651685393</c:v>
                </c:pt>
                <c:pt idx="36">
                  <c:v>1.1328651685393258</c:v>
                </c:pt>
                <c:pt idx="37">
                  <c:v>1.0710112359550561</c:v>
                </c:pt>
                <c:pt idx="38">
                  <c:v>0.96449438202247184</c:v>
                </c:pt>
                <c:pt idx="39">
                  <c:v>1.0049999999999999</c:v>
                </c:pt>
                <c:pt idx="40">
                  <c:v>1.0765730337078652</c:v>
                </c:pt>
                <c:pt idx="41">
                  <c:v>1.0591573033707866</c:v>
                </c:pt>
                <c:pt idx="42">
                  <c:v>1.1153370786516854</c:v>
                </c:pt>
                <c:pt idx="43">
                  <c:v>1.1179775280898876</c:v>
                </c:pt>
                <c:pt idx="44">
                  <c:v>1.0617977528089886</c:v>
                </c:pt>
                <c:pt idx="45">
                  <c:v>1.0912921348314606</c:v>
                </c:pt>
                <c:pt idx="46">
                  <c:v>1.0576966292134833</c:v>
                </c:pt>
                <c:pt idx="47">
                  <c:v>1.0346067415730338</c:v>
                </c:pt>
                <c:pt idx="48">
                  <c:v>1.071067415730337</c:v>
                </c:pt>
                <c:pt idx="49">
                  <c:v>1.0413483146067417</c:v>
                </c:pt>
                <c:pt idx="50">
                  <c:v>1.0099438202247191</c:v>
                </c:pt>
                <c:pt idx="51">
                  <c:v>0.95971910112359538</c:v>
                </c:pt>
                <c:pt idx="52">
                  <c:v>1.0243258426966293</c:v>
                </c:pt>
                <c:pt idx="53">
                  <c:v>1.107808988764045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B780-49E2-ADFC-3ADEE9618F86}"/>
            </c:ext>
          </c:extLst>
        </c:ser>
        <c:ser>
          <c:idx val="2"/>
          <c:order val="2"/>
          <c:tx>
            <c:strRef>
              <c:f>Sheet1!$K$20</c:f>
              <c:strCache>
                <c:ptCount val="1"/>
                <c:pt idx="0">
                  <c:v>FTSE100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Sheet1!$H$28:$H$93</c:f>
              <c:numCache>
                <c:formatCode>General</c:formatCode>
                <c:ptCount val="66"/>
                <c:pt idx="6">
                  <c:v>2020</c:v>
                </c:pt>
                <c:pt idx="18">
                  <c:v>2021</c:v>
                </c:pt>
                <c:pt idx="30">
                  <c:v>2022</c:v>
                </c:pt>
                <c:pt idx="42">
                  <c:v>2023</c:v>
                </c:pt>
              </c:numCache>
            </c:numRef>
          </c:cat>
          <c:val>
            <c:numRef>
              <c:f>Sheet1!$K$28:$K$93</c:f>
              <c:numCache>
                <c:formatCode>_(* #,##0.00_);_(* \(#,##0.00\);_(* "-"??_);_(@_)</c:formatCode>
                <c:ptCount val="66"/>
                <c:pt idx="0">
                  <c:v>1.0882352941176472</c:v>
                </c:pt>
                <c:pt idx="1">
                  <c:v>1.0735294117647058</c:v>
                </c:pt>
                <c:pt idx="2">
                  <c:v>1.0588235294117647</c:v>
                </c:pt>
                <c:pt idx="3">
                  <c:v>1.0882352941176472</c:v>
                </c:pt>
                <c:pt idx="4">
                  <c:v>1.0588235294117647</c:v>
                </c:pt>
                <c:pt idx="5">
                  <c:v>1.1176470588235294</c:v>
                </c:pt>
                <c:pt idx="6">
                  <c:v>1.1029411764705883</c:v>
                </c:pt>
                <c:pt idx="7">
                  <c:v>0.95588235294117652</c:v>
                </c:pt>
                <c:pt idx="8">
                  <c:v>0.79411764705882359</c:v>
                </c:pt>
                <c:pt idx="9">
                  <c:v>0.88235294117647056</c:v>
                </c:pt>
                <c:pt idx="10">
                  <c:v>0.89352941176470591</c:v>
                </c:pt>
                <c:pt idx="11">
                  <c:v>0.90735294117647058</c:v>
                </c:pt>
                <c:pt idx="12">
                  <c:v>0.86735294117647055</c:v>
                </c:pt>
                <c:pt idx="13">
                  <c:v>0.87705882352941189</c:v>
                </c:pt>
                <c:pt idx="14">
                  <c:v>0.86264705882352943</c:v>
                </c:pt>
                <c:pt idx="15">
                  <c:v>0.82014705882352945</c:v>
                </c:pt>
                <c:pt idx="16">
                  <c:v>0.92147058823529415</c:v>
                </c:pt>
                <c:pt idx="17">
                  <c:v>0.95000000000000007</c:v>
                </c:pt>
                <c:pt idx="18">
                  <c:v>0.94823529411764718</c:v>
                </c:pt>
                <c:pt idx="19">
                  <c:v>0.95127941176470587</c:v>
                </c:pt>
                <c:pt idx="20">
                  <c:v>0.95319117647058826</c:v>
                </c:pt>
                <c:pt idx="21">
                  <c:v>0.99233823529411758</c:v>
                </c:pt>
                <c:pt idx="22">
                  <c:v>1.0112941176470589</c:v>
                </c:pt>
                <c:pt idx="23">
                  <c:v>1.0071029411764707</c:v>
                </c:pt>
                <c:pt idx="24">
                  <c:v>1.0077941176470588</c:v>
                </c:pt>
                <c:pt idx="25">
                  <c:v>1.032845588235294</c:v>
                </c:pt>
                <c:pt idx="26">
                  <c:v>1.0268235294117647</c:v>
                </c:pt>
                <c:pt idx="27">
                  <c:v>1.0495147058823531</c:v>
                </c:pt>
                <c:pt idx="28">
                  <c:v>1.0267205882352941</c:v>
                </c:pt>
                <c:pt idx="29">
                  <c:v>1.0755294117647058</c:v>
                </c:pt>
                <c:pt idx="30">
                  <c:v>1.0875882352941177</c:v>
                </c:pt>
                <c:pt idx="31">
                  <c:v>1.0967647058823531</c:v>
                </c:pt>
                <c:pt idx="32">
                  <c:v>1.1052470588235295</c:v>
                </c:pt>
                <c:pt idx="33">
                  <c:v>1.1094926470588236</c:v>
                </c:pt>
                <c:pt idx="34">
                  <c:v>1.1187735294117647</c:v>
                </c:pt>
                <c:pt idx="35">
                  <c:v>1.0543058823529412</c:v>
                </c:pt>
                <c:pt idx="36">
                  <c:v>1.0916808823529411</c:v>
                </c:pt>
                <c:pt idx="37">
                  <c:v>1.0711985294117647</c:v>
                </c:pt>
                <c:pt idx="38">
                  <c:v>1.0137955882352943</c:v>
                </c:pt>
                <c:pt idx="39">
                  <c:v>1.0433088235294119</c:v>
                </c:pt>
                <c:pt idx="40">
                  <c:v>1.1136911764705884</c:v>
                </c:pt>
                <c:pt idx="41">
                  <c:v>1.0958382352941176</c:v>
                </c:pt>
                <c:pt idx="42">
                  <c:v>1.1428970588235294</c:v>
                </c:pt>
                <c:pt idx="43">
                  <c:v>1.161764705882353</c:v>
                </c:pt>
                <c:pt idx="44">
                  <c:v>1.1176470588235294</c:v>
                </c:pt>
                <c:pt idx="45">
                  <c:v>1.1222058823529413</c:v>
                </c:pt>
                <c:pt idx="46">
                  <c:v>1.1430882352941176</c:v>
                </c:pt>
                <c:pt idx="47">
                  <c:v>1.095</c:v>
                </c:pt>
                <c:pt idx="48">
                  <c:v>1.1074999999999999</c:v>
                </c:pt>
                <c:pt idx="49">
                  <c:v>1.1273529411764707</c:v>
                </c:pt>
                <c:pt idx="50">
                  <c:v>1.1044117647058824</c:v>
                </c:pt>
                <c:pt idx="51">
                  <c:v>1.0766176470588236</c:v>
                </c:pt>
                <c:pt idx="52">
                  <c:v>1.096029411764706</c:v>
                </c:pt>
                <c:pt idx="53">
                  <c:v>1.1372058823529412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B780-49E2-ADFC-3ADEE9618F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50915776"/>
        <c:axId val="1350914528"/>
        <c:extLst/>
      </c:lineChart>
      <c:catAx>
        <c:axId val="1350915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0914528"/>
        <c:crosses val="autoZero"/>
        <c:auto val="1"/>
        <c:lblAlgn val="ctr"/>
        <c:lblOffset val="100"/>
        <c:noMultiLvlLbl val="0"/>
      </c:catAx>
      <c:valAx>
        <c:axId val="1350914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0915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4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4400" dirty="0"/>
              <a:t>UTP compared to FTSE to Sept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Sheet1!$I$20</c:f>
              <c:strCache>
                <c:ptCount val="1"/>
                <c:pt idx="0">
                  <c:v>UTP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Sheet1!$H$28:$H$93</c:f>
              <c:numCache>
                <c:formatCode>General</c:formatCode>
                <c:ptCount val="66"/>
                <c:pt idx="6">
                  <c:v>2020</c:v>
                </c:pt>
                <c:pt idx="18">
                  <c:v>2021</c:v>
                </c:pt>
                <c:pt idx="30">
                  <c:v>2022</c:v>
                </c:pt>
                <c:pt idx="42">
                  <c:v>2023</c:v>
                </c:pt>
                <c:pt idx="54">
                  <c:v>2024</c:v>
                </c:pt>
              </c:numCache>
            </c:numRef>
          </c:cat>
          <c:val>
            <c:numRef>
              <c:f>Sheet1!$I$28:$I$93</c:f>
              <c:numCache>
                <c:formatCode>_(* #,##0.00_);_(* \(#,##0.00\);_(* "-"??_);_(@_)</c:formatCode>
                <c:ptCount val="66"/>
                <c:pt idx="0">
                  <c:v>1.1771070615034169</c:v>
                </c:pt>
                <c:pt idx="1">
                  <c:v>1.1657175398633257</c:v>
                </c:pt>
                <c:pt idx="2">
                  <c:v>1.1634396355353076</c:v>
                </c:pt>
                <c:pt idx="3">
                  <c:v>1.1623006833712985</c:v>
                </c:pt>
                <c:pt idx="4">
                  <c:v>1.1924829157175401</c:v>
                </c:pt>
                <c:pt idx="5">
                  <c:v>1.2015945330296129</c:v>
                </c:pt>
                <c:pt idx="6">
                  <c:v>1.2192482915717542</c:v>
                </c:pt>
                <c:pt idx="7">
                  <c:v>1.2021640091116175</c:v>
                </c:pt>
                <c:pt idx="8">
                  <c:v>1.1104783599088839</c:v>
                </c:pt>
                <c:pt idx="9">
                  <c:v>1.2004555808656037</c:v>
                </c:pt>
                <c:pt idx="10">
                  <c:v>1.301093394077449</c:v>
                </c:pt>
                <c:pt idx="11">
                  <c:v>1.3830466970387245</c:v>
                </c:pt>
                <c:pt idx="12">
                  <c:v>1.4248120728929385</c:v>
                </c:pt>
                <c:pt idx="13">
                  <c:v>1.5067653758542143</c:v>
                </c:pt>
                <c:pt idx="14">
                  <c:v>1.5135649202733485</c:v>
                </c:pt>
                <c:pt idx="15">
                  <c:v>1.4936446469248292</c:v>
                </c:pt>
                <c:pt idx="16">
                  <c:v>1.606605922551253</c:v>
                </c:pt>
                <c:pt idx="17">
                  <c:v>1.6359851936218681</c:v>
                </c:pt>
                <c:pt idx="18">
                  <c:v>1.667118451025057</c:v>
                </c:pt>
                <c:pt idx="19">
                  <c:v>1.6292539863325741</c:v>
                </c:pt>
                <c:pt idx="20">
                  <c:v>1.63499430523918</c:v>
                </c:pt>
                <c:pt idx="21">
                  <c:v>1.7104441913439636</c:v>
                </c:pt>
                <c:pt idx="22">
                  <c:v>1.6955637813211846</c:v>
                </c:pt>
                <c:pt idx="23">
                  <c:v>1.7712129840546698</c:v>
                </c:pt>
                <c:pt idx="24">
                  <c:v>1.7760364464692484</c:v>
                </c:pt>
                <c:pt idx="25">
                  <c:v>1.8186161731207291</c:v>
                </c:pt>
                <c:pt idx="26">
                  <c:v>1.7554840546697039</c:v>
                </c:pt>
                <c:pt idx="27">
                  <c:v>1.8352448747152621</c:v>
                </c:pt>
                <c:pt idx="28">
                  <c:v>1.8429384965831437</c:v>
                </c:pt>
                <c:pt idx="29">
                  <c:v>1.7933769931662873</c:v>
                </c:pt>
                <c:pt idx="30">
                  <c:v>1.6542255125284739</c:v>
                </c:pt>
                <c:pt idx="31">
                  <c:v>1.5839863325740322</c:v>
                </c:pt>
                <c:pt idx="32">
                  <c:v>1.6271526195899775</c:v>
                </c:pt>
                <c:pt idx="33">
                  <c:v>1.5344703872437357</c:v>
                </c:pt>
                <c:pt idx="34">
                  <c:v>1.50373576309795</c:v>
                </c:pt>
                <c:pt idx="35">
                  <c:v>1.4288724373576311</c:v>
                </c:pt>
                <c:pt idx="36">
                  <c:v>1.5185478359908886</c:v>
                </c:pt>
                <c:pt idx="37">
                  <c:v>1.526742596810934</c:v>
                </c:pt>
                <c:pt idx="38">
                  <c:v>1.4296753986332575</c:v>
                </c:pt>
                <c:pt idx="39">
                  <c:v>1.4286389521640093</c:v>
                </c:pt>
                <c:pt idx="40">
                  <c:v>1.5033029612756266</c:v>
                </c:pt>
                <c:pt idx="41">
                  <c:v>1.4105239179954443</c:v>
                </c:pt>
                <c:pt idx="42">
                  <c:v>1.517386104783599</c:v>
                </c:pt>
                <c:pt idx="43">
                  <c:v>1.4871640091116174</c:v>
                </c:pt>
                <c:pt idx="44">
                  <c:v>1.5420444191343965</c:v>
                </c:pt>
                <c:pt idx="45">
                  <c:v>1.516366742596811</c:v>
                </c:pt>
                <c:pt idx="46">
                  <c:v>1.5365375854214125</c:v>
                </c:pt>
                <c:pt idx="47">
                  <c:v>1.5553473804100231</c:v>
                </c:pt>
                <c:pt idx="48">
                  <c:v>1.5929157175398634</c:v>
                </c:pt>
                <c:pt idx="49">
                  <c:v>1.5510022779043282</c:v>
                </c:pt>
                <c:pt idx="50">
                  <c:v>1.5075284738041004</c:v>
                </c:pt>
                <c:pt idx="51">
                  <c:v>1.45873006833713</c:v>
                </c:pt>
                <c:pt idx="52">
                  <c:v>1.5675683371298406</c:v>
                </c:pt>
                <c:pt idx="53">
                  <c:v>1.6187756264236903</c:v>
                </c:pt>
                <c:pt idx="54">
                  <c:v>1.6103587699316628</c:v>
                </c:pt>
                <c:pt idx="55">
                  <c:v>1.663969248291572</c:v>
                </c:pt>
                <c:pt idx="56">
                  <c:v>1.705347380410023</c:v>
                </c:pt>
                <c:pt idx="57">
                  <c:v>1.6736560364464692</c:v>
                </c:pt>
                <c:pt idx="58">
                  <c:v>1.7050056947608203</c:v>
                </c:pt>
                <c:pt idx="59">
                  <c:v>1.7139123006833714</c:v>
                </c:pt>
                <c:pt idx="60">
                  <c:v>1.674225512528474</c:v>
                </c:pt>
                <c:pt idx="61">
                  <c:v>1.6920671981776767</c:v>
                </c:pt>
                <c:pt idx="62">
                  <c:v>1.737226651480638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70D-433E-963C-4F6702352B75}"/>
            </c:ext>
          </c:extLst>
        </c:ser>
        <c:ser>
          <c:idx val="1"/>
          <c:order val="1"/>
          <c:tx>
            <c:strRef>
              <c:f>Sheet1!$J$20</c:f>
              <c:strCache>
                <c:ptCount val="1"/>
                <c:pt idx="0">
                  <c:v>FTSE250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Sheet1!$H$28:$H$93</c:f>
              <c:numCache>
                <c:formatCode>General</c:formatCode>
                <c:ptCount val="66"/>
                <c:pt idx="6">
                  <c:v>2020</c:v>
                </c:pt>
                <c:pt idx="18">
                  <c:v>2021</c:v>
                </c:pt>
                <c:pt idx="30">
                  <c:v>2022</c:v>
                </c:pt>
                <c:pt idx="42">
                  <c:v>2023</c:v>
                </c:pt>
                <c:pt idx="54">
                  <c:v>2024</c:v>
                </c:pt>
              </c:numCache>
              <c:extLst xmlns:c15="http://schemas.microsoft.com/office/drawing/2012/chart"/>
            </c:numRef>
          </c:cat>
          <c:val>
            <c:numRef>
              <c:f>Sheet1!$J$28:$J$93</c:f>
              <c:numCache>
                <c:formatCode>_(* #,##0.00_);_(* \(#,##0.00\);_(* "-"??_);_(@_)</c:formatCode>
                <c:ptCount val="66"/>
                <c:pt idx="0">
                  <c:v>1.0842696629213484</c:v>
                </c:pt>
                <c:pt idx="1">
                  <c:v>1.1067415730337078</c:v>
                </c:pt>
                <c:pt idx="2">
                  <c:v>1.095505617977528</c:v>
                </c:pt>
                <c:pt idx="3">
                  <c:v>1.146067415730337</c:v>
                </c:pt>
                <c:pt idx="4">
                  <c:v>1.1741573033707864</c:v>
                </c:pt>
                <c:pt idx="5">
                  <c:v>1.2247191011235954</c:v>
                </c:pt>
                <c:pt idx="6">
                  <c:v>1.2078651685393258</c:v>
                </c:pt>
                <c:pt idx="7">
                  <c:v>1.050561797752809</c:v>
                </c:pt>
                <c:pt idx="8">
                  <c:v>0.79213483146067409</c:v>
                </c:pt>
                <c:pt idx="9">
                  <c:v>0.92696629213483139</c:v>
                </c:pt>
                <c:pt idx="10">
                  <c:v>0.95747191011235944</c:v>
                </c:pt>
                <c:pt idx="11">
                  <c:v>0.96134831460674142</c:v>
                </c:pt>
                <c:pt idx="12">
                  <c:v>0.96073033707865163</c:v>
                </c:pt>
                <c:pt idx="13">
                  <c:v>0.99932584269662916</c:v>
                </c:pt>
                <c:pt idx="14">
                  <c:v>0.97275280898876404</c:v>
                </c:pt>
                <c:pt idx="15">
                  <c:v>0.9670786516853932</c:v>
                </c:pt>
                <c:pt idx="16">
                  <c:v>1.0862921348314605</c:v>
                </c:pt>
                <c:pt idx="17">
                  <c:v>1.1510112359550562</c:v>
                </c:pt>
                <c:pt idx="18">
                  <c:v>1.1404494382022472</c:v>
                </c:pt>
                <c:pt idx="19">
                  <c:v>1.1756179775280897</c:v>
                </c:pt>
                <c:pt idx="20">
                  <c:v>1.2088764044943821</c:v>
                </c:pt>
                <c:pt idx="21">
                  <c:v>1.263876404494382</c:v>
                </c:pt>
                <c:pt idx="22">
                  <c:v>1.27438202247191</c:v>
                </c:pt>
                <c:pt idx="23">
                  <c:v>1.2570786516853933</c:v>
                </c:pt>
                <c:pt idx="24">
                  <c:v>1.2892696629213483</c:v>
                </c:pt>
                <c:pt idx="25">
                  <c:v>1.3540449438202247</c:v>
                </c:pt>
                <c:pt idx="26">
                  <c:v>1.2938764044943818</c:v>
                </c:pt>
                <c:pt idx="27">
                  <c:v>1.3039887640449437</c:v>
                </c:pt>
                <c:pt idx="28">
                  <c:v>1.2651685393258427</c:v>
                </c:pt>
                <c:pt idx="29">
                  <c:v>1.3191573033707866</c:v>
                </c:pt>
                <c:pt idx="30">
                  <c:v>1.2318539325842697</c:v>
                </c:pt>
                <c:pt idx="31">
                  <c:v>1.1843258426966292</c:v>
                </c:pt>
                <c:pt idx="32">
                  <c:v>1.1887640449438202</c:v>
                </c:pt>
                <c:pt idx="33">
                  <c:v>1.1633707865168539</c:v>
                </c:pt>
                <c:pt idx="34">
                  <c:v>1.1470786516853932</c:v>
                </c:pt>
                <c:pt idx="35">
                  <c:v>1.0487078651685393</c:v>
                </c:pt>
                <c:pt idx="36">
                  <c:v>1.1328651685393258</c:v>
                </c:pt>
                <c:pt idx="37">
                  <c:v>1.0710112359550561</c:v>
                </c:pt>
                <c:pt idx="38">
                  <c:v>0.96449438202247184</c:v>
                </c:pt>
                <c:pt idx="39">
                  <c:v>1.0049999999999999</c:v>
                </c:pt>
                <c:pt idx="40">
                  <c:v>1.0765730337078652</c:v>
                </c:pt>
                <c:pt idx="41">
                  <c:v>1.0591573033707866</c:v>
                </c:pt>
                <c:pt idx="42">
                  <c:v>1.1153370786516854</c:v>
                </c:pt>
                <c:pt idx="43">
                  <c:v>1.1179775280898876</c:v>
                </c:pt>
                <c:pt idx="44">
                  <c:v>1.0617977528089886</c:v>
                </c:pt>
                <c:pt idx="45">
                  <c:v>1.0912921348314606</c:v>
                </c:pt>
                <c:pt idx="46">
                  <c:v>1.0576966292134833</c:v>
                </c:pt>
                <c:pt idx="47">
                  <c:v>1.0346067415730338</c:v>
                </c:pt>
                <c:pt idx="48">
                  <c:v>1.071067415730337</c:v>
                </c:pt>
                <c:pt idx="49">
                  <c:v>1.0413483146067417</c:v>
                </c:pt>
                <c:pt idx="50">
                  <c:v>1.0099438202247191</c:v>
                </c:pt>
                <c:pt idx="51">
                  <c:v>0.95971910112359538</c:v>
                </c:pt>
                <c:pt idx="52">
                  <c:v>1.0243258426966293</c:v>
                </c:pt>
                <c:pt idx="53">
                  <c:v>1.107808988764045</c:v>
                </c:pt>
                <c:pt idx="54">
                  <c:v>1.0874719101123596</c:v>
                </c:pt>
                <c:pt idx="55">
                  <c:v>1.0681460674157304</c:v>
                </c:pt>
                <c:pt idx="56">
                  <c:v>1.1170786516853932</c:v>
                </c:pt>
                <c:pt idx="57">
                  <c:v>1.121629213483146</c:v>
                </c:pt>
                <c:pt idx="58">
                  <c:v>1.1646067415730337</c:v>
                </c:pt>
                <c:pt idx="59">
                  <c:v>1.1396629213483147</c:v>
                </c:pt>
                <c:pt idx="60">
                  <c:v>1.2134831460674158</c:v>
                </c:pt>
                <c:pt idx="61">
                  <c:v>1.1846067415730335</c:v>
                </c:pt>
                <c:pt idx="62">
                  <c:v>1.182752808988764</c:v>
                </c:pt>
              </c:numCache>
              <c:extLst xmlns:c15="http://schemas.microsoft.com/office/drawing/2012/chart"/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1-C70D-433E-963C-4F6702352B75}"/>
            </c:ext>
          </c:extLst>
        </c:ser>
        <c:ser>
          <c:idx val="2"/>
          <c:order val="2"/>
          <c:tx>
            <c:strRef>
              <c:f>Sheet1!$K$20</c:f>
              <c:strCache>
                <c:ptCount val="1"/>
                <c:pt idx="0">
                  <c:v>FTSE100</c:v>
                </c:pt>
              </c:strCache>
              <c:extLst xmlns:c15="http://schemas.microsoft.com/office/drawing/2012/chart"/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Sheet1!$H$28:$H$93</c:f>
              <c:numCache>
                <c:formatCode>General</c:formatCode>
                <c:ptCount val="66"/>
                <c:pt idx="6">
                  <c:v>2020</c:v>
                </c:pt>
                <c:pt idx="18">
                  <c:v>2021</c:v>
                </c:pt>
                <c:pt idx="30">
                  <c:v>2022</c:v>
                </c:pt>
                <c:pt idx="42">
                  <c:v>2023</c:v>
                </c:pt>
                <c:pt idx="54">
                  <c:v>2024</c:v>
                </c:pt>
              </c:numCache>
              <c:extLst xmlns:c15="http://schemas.microsoft.com/office/drawing/2012/chart"/>
            </c:numRef>
          </c:cat>
          <c:val>
            <c:numRef>
              <c:f>Sheet1!$K$28:$K$93</c:f>
              <c:numCache>
                <c:formatCode>_(* #,##0.00_);_(* \(#,##0.00\);_(* "-"??_);_(@_)</c:formatCode>
                <c:ptCount val="66"/>
                <c:pt idx="0">
                  <c:v>1.0882352941176472</c:v>
                </c:pt>
                <c:pt idx="1">
                  <c:v>1.0735294117647058</c:v>
                </c:pt>
                <c:pt idx="2">
                  <c:v>1.0588235294117647</c:v>
                </c:pt>
                <c:pt idx="3">
                  <c:v>1.0882352941176472</c:v>
                </c:pt>
                <c:pt idx="4">
                  <c:v>1.0588235294117647</c:v>
                </c:pt>
                <c:pt idx="5">
                  <c:v>1.1176470588235294</c:v>
                </c:pt>
                <c:pt idx="6">
                  <c:v>1.1029411764705883</c:v>
                </c:pt>
                <c:pt idx="7">
                  <c:v>0.95588235294117652</c:v>
                </c:pt>
                <c:pt idx="8">
                  <c:v>0.79411764705882359</c:v>
                </c:pt>
                <c:pt idx="9">
                  <c:v>0.88235294117647056</c:v>
                </c:pt>
                <c:pt idx="10">
                  <c:v>0.89352941176470591</c:v>
                </c:pt>
                <c:pt idx="11">
                  <c:v>0.90735294117647058</c:v>
                </c:pt>
                <c:pt idx="12">
                  <c:v>0.86735294117647055</c:v>
                </c:pt>
                <c:pt idx="13">
                  <c:v>0.87705882352941189</c:v>
                </c:pt>
                <c:pt idx="14">
                  <c:v>0.86264705882352943</c:v>
                </c:pt>
                <c:pt idx="15">
                  <c:v>0.82014705882352945</c:v>
                </c:pt>
                <c:pt idx="16">
                  <c:v>0.92147058823529415</c:v>
                </c:pt>
                <c:pt idx="17">
                  <c:v>0.95000000000000007</c:v>
                </c:pt>
                <c:pt idx="18">
                  <c:v>0.94823529411764718</c:v>
                </c:pt>
                <c:pt idx="19">
                  <c:v>0.95127941176470587</c:v>
                </c:pt>
                <c:pt idx="20">
                  <c:v>0.95319117647058826</c:v>
                </c:pt>
                <c:pt idx="21">
                  <c:v>0.99233823529411758</c:v>
                </c:pt>
                <c:pt idx="22">
                  <c:v>1.0112941176470589</c:v>
                </c:pt>
                <c:pt idx="23">
                  <c:v>1.0071029411764707</c:v>
                </c:pt>
                <c:pt idx="24">
                  <c:v>1.0077941176470588</c:v>
                </c:pt>
                <c:pt idx="25">
                  <c:v>1.032845588235294</c:v>
                </c:pt>
                <c:pt idx="26">
                  <c:v>1.0268235294117647</c:v>
                </c:pt>
                <c:pt idx="27">
                  <c:v>1.0495147058823531</c:v>
                </c:pt>
                <c:pt idx="28">
                  <c:v>1.0267205882352941</c:v>
                </c:pt>
                <c:pt idx="29">
                  <c:v>1.0755294117647058</c:v>
                </c:pt>
                <c:pt idx="30">
                  <c:v>1.0875882352941177</c:v>
                </c:pt>
                <c:pt idx="31">
                  <c:v>1.0967647058823531</c:v>
                </c:pt>
                <c:pt idx="32">
                  <c:v>1.1052470588235295</c:v>
                </c:pt>
                <c:pt idx="33">
                  <c:v>1.1094926470588236</c:v>
                </c:pt>
                <c:pt idx="34">
                  <c:v>1.1187735294117647</c:v>
                </c:pt>
                <c:pt idx="35">
                  <c:v>1.0543058823529412</c:v>
                </c:pt>
                <c:pt idx="36">
                  <c:v>1.0916808823529411</c:v>
                </c:pt>
                <c:pt idx="37">
                  <c:v>1.0711985294117647</c:v>
                </c:pt>
                <c:pt idx="38">
                  <c:v>1.0137955882352943</c:v>
                </c:pt>
                <c:pt idx="39">
                  <c:v>1.0433088235294119</c:v>
                </c:pt>
                <c:pt idx="40">
                  <c:v>1.1136911764705884</c:v>
                </c:pt>
                <c:pt idx="41">
                  <c:v>1.0958382352941176</c:v>
                </c:pt>
                <c:pt idx="42">
                  <c:v>1.1428970588235294</c:v>
                </c:pt>
                <c:pt idx="43">
                  <c:v>1.161764705882353</c:v>
                </c:pt>
                <c:pt idx="44">
                  <c:v>1.1176470588235294</c:v>
                </c:pt>
                <c:pt idx="45">
                  <c:v>1.1222058823529413</c:v>
                </c:pt>
                <c:pt idx="46">
                  <c:v>1.1430882352941176</c:v>
                </c:pt>
                <c:pt idx="47">
                  <c:v>1.095</c:v>
                </c:pt>
                <c:pt idx="48">
                  <c:v>1.1074999999999999</c:v>
                </c:pt>
                <c:pt idx="49">
                  <c:v>1.1273529411764707</c:v>
                </c:pt>
                <c:pt idx="50">
                  <c:v>1.1044117647058824</c:v>
                </c:pt>
                <c:pt idx="51">
                  <c:v>1.0766176470588236</c:v>
                </c:pt>
                <c:pt idx="52">
                  <c:v>1.096029411764706</c:v>
                </c:pt>
                <c:pt idx="53">
                  <c:v>1.1372058823529412</c:v>
                </c:pt>
                <c:pt idx="54">
                  <c:v>1.1220588235294118</c:v>
                </c:pt>
                <c:pt idx="55">
                  <c:v>1.1220588235294118</c:v>
                </c:pt>
                <c:pt idx="56">
                  <c:v>1.1694117647058824</c:v>
                </c:pt>
                <c:pt idx="57">
                  <c:v>1.1976470588235295</c:v>
                </c:pt>
                <c:pt idx="58">
                  <c:v>1.2169117647058825</c:v>
                </c:pt>
                <c:pt idx="59">
                  <c:v>1.2005882352941177</c:v>
                </c:pt>
                <c:pt idx="60">
                  <c:v>1.2304411764705885</c:v>
                </c:pt>
                <c:pt idx="61">
                  <c:v>1.2322058823529412</c:v>
                </c:pt>
                <c:pt idx="62">
                  <c:v>1.2111764705882355</c:v>
                </c:pt>
              </c:numCache>
              <c:extLst xmlns:c15="http://schemas.microsoft.com/office/drawing/2012/chart"/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2-C70D-433E-963C-4F6702352B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50915776"/>
        <c:axId val="1350914528"/>
        <c:extLst/>
      </c:lineChart>
      <c:catAx>
        <c:axId val="1350915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0914528"/>
        <c:crosses val="autoZero"/>
        <c:auto val="1"/>
        <c:lblAlgn val="ctr"/>
        <c:lblOffset val="100"/>
        <c:noMultiLvlLbl val="0"/>
      </c:catAx>
      <c:valAx>
        <c:axId val="1350914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.00_);_(* \(#,##0.0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509157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 dirty="0"/>
              <a:t>Actual outturn to 2023 and budgeted to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944225721784777E-2"/>
          <c:y val="0.14856481481481484"/>
          <c:w val="0.87889107611548556"/>
          <c:h val="0.54380322251385238"/>
        </c:manualLayout>
      </c:layout>
      <c:lineChart>
        <c:grouping val="standard"/>
        <c:varyColors val="0"/>
        <c:ser>
          <c:idx val="3"/>
          <c:order val="0"/>
          <c:tx>
            <c:strRef>
              <c:f>'Synod data 2022'!$C$129</c:f>
              <c:strCache>
                <c:ptCount val="1"/>
                <c:pt idx="0">
                  <c:v>General Fund actual</c:v>
                </c:pt>
              </c:strCache>
            </c:strRef>
          </c:tx>
          <c:spPr>
            <a:ln w="28575" cap="rnd">
              <a:solidFill>
                <a:schemeClr val="accent2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'Synod data 2022'!$D$128:$L$128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'Synod data 2022'!$D$129:$L$129</c:f>
              <c:numCache>
                <c:formatCode>_-* #,##0_-;\-* #,##0_-;_-* "-"??_-;_-@_-</c:formatCode>
                <c:ptCount val="9"/>
                <c:pt idx="0">
                  <c:v>131.691</c:v>
                </c:pt>
                <c:pt idx="1">
                  <c:v>132.61199999999999</c:v>
                </c:pt>
                <c:pt idx="2">
                  <c:v>107</c:v>
                </c:pt>
                <c:pt idx="3">
                  <c:v>115</c:v>
                </c:pt>
                <c:pt idx="4">
                  <c:v>174</c:v>
                </c:pt>
                <c:pt idx="5">
                  <c:v>254</c:v>
                </c:pt>
                <c:pt idx="6">
                  <c:v>262</c:v>
                </c:pt>
                <c:pt idx="7">
                  <c:v>281</c:v>
                </c:pt>
                <c:pt idx="8" formatCode="_(* #,##0.00_);_(* \(#,##0.00\);_(* &quot;-&quot;??_);_(@_)">
                  <c:v>218.3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ED1-4032-A3B2-C9E8202B1D36}"/>
            </c:ext>
          </c:extLst>
        </c:ser>
        <c:ser>
          <c:idx val="2"/>
          <c:order val="1"/>
          <c:tx>
            <c:strRef>
              <c:f>'Synod data 2022'!$C$130</c:f>
              <c:strCache>
                <c:ptCount val="1"/>
                <c:pt idx="0">
                  <c:v>Target actual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'Synod data 2022'!$D$128:$L$128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'Synod data 2022'!$D$130:$L$130</c:f>
              <c:numCache>
                <c:formatCode>_-* #,##0_-;\-* #,##0_-;_-* "-"??_-;_-@_-</c:formatCode>
                <c:ptCount val="9"/>
                <c:pt idx="0">
                  <c:v>151.19999999999999</c:v>
                </c:pt>
                <c:pt idx="1">
                  <c:v>157.30000000000001</c:v>
                </c:pt>
                <c:pt idx="2">
                  <c:v>157.5</c:v>
                </c:pt>
                <c:pt idx="3">
                  <c:v>165.7</c:v>
                </c:pt>
                <c:pt idx="4">
                  <c:v>138</c:v>
                </c:pt>
                <c:pt idx="5">
                  <c:v>149</c:v>
                </c:pt>
                <c:pt idx="6">
                  <c:v>177</c:v>
                </c:pt>
                <c:pt idx="7">
                  <c:v>193</c:v>
                </c:pt>
                <c:pt idx="8" formatCode="_(* #,##0.00_);_(* \(#,##0.00\);_(* &quot;-&quot;??_);_(@_)">
                  <c:v>204.58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ED1-4032-A3B2-C9E8202B1D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0566672"/>
        <c:axId val="420553360"/>
      </c:lineChart>
      <c:catAx>
        <c:axId val="420566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0553360"/>
        <c:crosses val="autoZero"/>
        <c:auto val="1"/>
        <c:lblAlgn val="ctr"/>
        <c:lblOffset val="100"/>
        <c:noMultiLvlLbl val="0"/>
      </c:catAx>
      <c:valAx>
        <c:axId val="420553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0566672"/>
        <c:crosses val="autoZero"/>
        <c:crossBetween val="between"/>
      </c:valAx>
      <c:spPr>
        <a:noFill/>
        <a:ln>
          <a:solidFill>
            <a:schemeClr val="accent4">
              <a:lumMod val="60000"/>
              <a:lumOff val="40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2800"/>
              <a:t>Actual outturn to 2023 and projected 2024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944225721784777E-2"/>
          <c:y val="8.9712685234465406E-2"/>
          <c:w val="0.87889107611548556"/>
          <c:h val="0.60265543424514378"/>
        </c:manualLayout>
      </c:layout>
      <c:lineChart>
        <c:grouping val="standard"/>
        <c:varyColors val="0"/>
        <c:ser>
          <c:idx val="1"/>
          <c:order val="0"/>
          <c:tx>
            <c:strRef>
              <c:f>'Synod data 2024'!$C$129</c:f>
              <c:strCache>
                <c:ptCount val="1"/>
                <c:pt idx="0">
                  <c:v>General Fund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'Synod data 2024'!$D$128:$L$128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'Synod data 2024'!$D$129:$L$129</c:f>
              <c:numCache>
                <c:formatCode>_-* #,##0_-;\-* #,##0_-;_-* "-"??_-;_-@_-</c:formatCode>
                <c:ptCount val="9"/>
                <c:pt idx="0">
                  <c:v>131.691</c:v>
                </c:pt>
                <c:pt idx="1">
                  <c:v>132.61199999999999</c:v>
                </c:pt>
                <c:pt idx="2">
                  <c:v>107</c:v>
                </c:pt>
                <c:pt idx="3">
                  <c:v>115</c:v>
                </c:pt>
                <c:pt idx="4">
                  <c:v>174</c:v>
                </c:pt>
                <c:pt idx="5">
                  <c:v>254</c:v>
                </c:pt>
                <c:pt idx="6">
                  <c:v>262</c:v>
                </c:pt>
                <c:pt idx="7">
                  <c:v>289</c:v>
                </c:pt>
                <c:pt idx="8" formatCode="_(* #,##0.00_);_(* \(#,##0.00\);_(* &quot;-&quot;??_);_(@_)">
                  <c:v>265.67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71F-43C0-819C-F57DEEFF9038}"/>
            </c:ext>
          </c:extLst>
        </c:ser>
        <c:ser>
          <c:idx val="3"/>
          <c:order val="1"/>
          <c:tx>
            <c:strRef>
              <c:f>'Synod data 2024'!$C$130</c:f>
              <c:strCache>
                <c:ptCount val="1"/>
                <c:pt idx="0">
                  <c:v>Target 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'Synod data 2024'!$D$128:$L$128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'Synod data 2024'!$D$130:$L$130</c:f>
              <c:numCache>
                <c:formatCode>_-* #,##0_-;\-* #,##0_-;_-* "-"??_-;_-@_-</c:formatCode>
                <c:ptCount val="9"/>
                <c:pt idx="0">
                  <c:v>151.19999999999999</c:v>
                </c:pt>
                <c:pt idx="1">
                  <c:v>157.30000000000001</c:v>
                </c:pt>
                <c:pt idx="2">
                  <c:v>157.5</c:v>
                </c:pt>
                <c:pt idx="3">
                  <c:v>165.7</c:v>
                </c:pt>
                <c:pt idx="4">
                  <c:v>138</c:v>
                </c:pt>
                <c:pt idx="5">
                  <c:v>149</c:v>
                </c:pt>
                <c:pt idx="6">
                  <c:v>158</c:v>
                </c:pt>
                <c:pt idx="7">
                  <c:v>189</c:v>
                </c:pt>
                <c:pt idx="8" formatCode="_(* #,##0.00_);_(* \(#,##0.00\);_(* &quot;-&quot;??_);_(@_)">
                  <c:v>193.25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71F-43C0-819C-F57DEEFF90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0566672"/>
        <c:axId val="420553360"/>
      </c:lineChart>
      <c:catAx>
        <c:axId val="420566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0553360"/>
        <c:crosses val="autoZero"/>
        <c:auto val="1"/>
        <c:lblAlgn val="ctr"/>
        <c:lblOffset val="100"/>
        <c:noMultiLvlLbl val="0"/>
      </c:catAx>
      <c:valAx>
        <c:axId val="420553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0566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Sheet2!$B$16</c:f>
              <c:strCache>
                <c:ptCount val="1"/>
                <c:pt idx="0">
                  <c:v>Diocese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numRef>
              <c:f>Sheet2!$C$15:$H$15</c:f>
              <c:numCache>
                <c:formatCode>General</c:formatCode>
                <c:ptCount val="6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</c:numCache>
            </c:numRef>
          </c:cat>
          <c:val>
            <c:numRef>
              <c:f>Sheet2!$C$16:$H$16</c:f>
              <c:numCache>
                <c:formatCode>General</c:formatCode>
                <c:ptCount val="6"/>
                <c:pt idx="0">
                  <c:v>238</c:v>
                </c:pt>
                <c:pt idx="1">
                  <c:v>238</c:v>
                </c:pt>
                <c:pt idx="2">
                  <c:v>219.5</c:v>
                </c:pt>
                <c:pt idx="3">
                  <c:v>216.5</c:v>
                </c:pt>
                <c:pt idx="4">
                  <c:v>214.39999999999998</c:v>
                </c:pt>
                <c:pt idx="5">
                  <c:v>232.29999999999995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DDF-4356-8B3A-192193F7E230}"/>
            </c:ext>
          </c:extLst>
        </c:ser>
        <c:ser>
          <c:idx val="1"/>
          <c:order val="1"/>
          <c:tx>
            <c:strRef>
              <c:f>Sheet2!$B$17</c:f>
              <c:strCache>
                <c:ptCount val="1"/>
                <c:pt idx="0">
                  <c:v>Province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numRef>
              <c:f>Sheet2!$C$15:$H$15</c:f>
              <c:numCache>
                <c:formatCode>General</c:formatCode>
                <c:ptCount val="6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</c:numCache>
            </c:numRef>
          </c:cat>
          <c:val>
            <c:numRef>
              <c:f>Sheet2!$C$17:$H$17</c:f>
              <c:numCache>
                <c:formatCode>General</c:formatCode>
                <c:ptCount val="6"/>
                <c:pt idx="0">
                  <c:v>290</c:v>
                </c:pt>
                <c:pt idx="1">
                  <c:v>237</c:v>
                </c:pt>
                <c:pt idx="2">
                  <c:v>265</c:v>
                </c:pt>
                <c:pt idx="3">
                  <c:v>280</c:v>
                </c:pt>
                <c:pt idx="4">
                  <c:v>297</c:v>
                </c:pt>
                <c:pt idx="5">
                  <c:v>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DDF-4356-8B3A-192193F7E2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20847200"/>
        <c:axId val="1520831360"/>
      </c:areaChart>
      <c:catAx>
        <c:axId val="1520847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0831360"/>
        <c:crosses val="autoZero"/>
        <c:auto val="1"/>
        <c:lblAlgn val="ctr"/>
        <c:lblOffset val="100"/>
        <c:noMultiLvlLbl val="0"/>
      </c:catAx>
      <c:valAx>
        <c:axId val="1520831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2084720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AE38C-177B-4E82-9819-CD072DF7ABAF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CA37B2-3893-4D16-8DEF-4BF307CC48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5725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A37B2-3893-4D16-8DEF-4BF307CC483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289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A37B2-3893-4D16-8DEF-4BF307CC483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63671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CA37B2-3893-4D16-8DEF-4BF307CC483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4474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3460-40B3-44C7-94CA-D78AA5615EEC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9162-D117-4767-A965-1516725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296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3460-40B3-44C7-94CA-D78AA5615EEC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9162-D117-4767-A965-1516725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72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3460-40B3-44C7-94CA-D78AA5615EEC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9162-D117-4767-A965-1516725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851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3460-40B3-44C7-94CA-D78AA5615EEC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9162-D117-4767-A965-1516725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694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3460-40B3-44C7-94CA-D78AA5615EEC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9162-D117-4767-A965-1516725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378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3460-40B3-44C7-94CA-D78AA5615EEC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9162-D117-4767-A965-1516725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694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3460-40B3-44C7-94CA-D78AA5615EEC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9162-D117-4767-A965-1516725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98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3460-40B3-44C7-94CA-D78AA5615EEC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9162-D117-4767-A965-1516725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963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3460-40B3-44C7-94CA-D78AA5615EEC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9162-D117-4767-A965-1516725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245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3460-40B3-44C7-94CA-D78AA5615EEC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9162-D117-4767-A965-1516725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765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E3460-40B3-44C7-94CA-D78AA5615EEC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09162-D117-4767-A965-1516725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81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E3460-40B3-44C7-94CA-D78AA5615EEC}" type="datetimeFigureOut">
              <a:rPr lang="en-GB" smtClean="0"/>
              <a:t>24/10/2024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09162-D117-4767-A965-1516725532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08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76" y="2528048"/>
            <a:ext cx="10922285" cy="127606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71600" y="1156446"/>
            <a:ext cx="89288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/>
              <a:t>Treasurer’s report to the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23882" y="4289612"/>
            <a:ext cx="62259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/>
              <a:t>24 October 2024</a:t>
            </a:r>
          </a:p>
        </p:txBody>
      </p:sp>
    </p:spTree>
    <p:extLst>
      <p:ext uri="{BB962C8B-B14F-4D97-AF65-F5344CB8AC3E}">
        <p14:creationId xmlns:p14="http://schemas.microsoft.com/office/powerpoint/2010/main" val="1224588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7895086"/>
              </p:ext>
            </p:extLst>
          </p:nvPr>
        </p:nvGraphicFramePr>
        <p:xfrm>
          <a:off x="739588" y="416859"/>
          <a:ext cx="10717306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6598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BE7F9C-D60C-C01E-5ABE-173619BF95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77DFC2D7-F0F2-4005-81E9-56144387CC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1152258"/>
              </p:ext>
            </p:extLst>
          </p:nvPr>
        </p:nvGraphicFramePr>
        <p:xfrm>
          <a:off x="757084" y="377687"/>
          <a:ext cx="10835148" cy="5826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4412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Diocese General Fund : year to 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Income £12k over budget for nine months</a:t>
            </a:r>
          </a:p>
          <a:p>
            <a:pPr lvl="1"/>
            <a:r>
              <a:rPr lang="en-GB" dirty="0"/>
              <a:t>Investment income £5k over budget</a:t>
            </a:r>
          </a:p>
          <a:p>
            <a:pPr lvl="1"/>
            <a:r>
              <a:rPr lang="en-GB" dirty="0"/>
              <a:t>Walker Trust grant £5k unbudgeted</a:t>
            </a:r>
          </a:p>
          <a:p>
            <a:r>
              <a:rPr lang="en-GB" dirty="0"/>
              <a:t>Costs running at 75% of annual budget</a:t>
            </a:r>
          </a:p>
          <a:p>
            <a:r>
              <a:rPr lang="en-GB" dirty="0"/>
              <a:t>No special costs to be met from contingencies</a:t>
            </a:r>
          </a:p>
          <a:p>
            <a:r>
              <a:rPr lang="en-GB" dirty="0"/>
              <a:t>Nine-month deficit £14k</a:t>
            </a:r>
          </a:p>
          <a:p>
            <a:r>
              <a:rPr lang="en-GB" dirty="0"/>
              <a:t>Projected deficit for year c. £34k</a:t>
            </a:r>
          </a:p>
          <a:p>
            <a:r>
              <a:rPr lang="en-GB" dirty="0"/>
              <a:t>Compared with budgeted deficit of £42k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111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General Fund budget 2025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Expenditure 1.5% up on 2024 projected outturn</a:t>
            </a:r>
          </a:p>
          <a:p>
            <a:pPr lvl="1"/>
            <a:r>
              <a:rPr lang="en-GB" dirty="0"/>
              <a:t>Provincial quota up 7.6%</a:t>
            </a:r>
          </a:p>
          <a:p>
            <a:pPr lvl="1"/>
            <a:r>
              <a:rPr lang="en-GB" dirty="0"/>
              <a:t>Inflationary increases averaging 3%</a:t>
            </a:r>
          </a:p>
          <a:p>
            <a:pPr lvl="1"/>
            <a:r>
              <a:rPr lang="en-GB" dirty="0"/>
              <a:t>Change in Pension Contributions reduces staff costs </a:t>
            </a:r>
          </a:p>
          <a:p>
            <a:r>
              <a:rPr lang="en-GB" dirty="0"/>
              <a:t>Assumes UTP distribution of 90ppu (87p in 2024; 85p in 2023)</a:t>
            </a:r>
          </a:p>
          <a:p>
            <a:r>
              <a:rPr lang="en-GB" dirty="0"/>
              <a:t>Other income likely to be same overall as in 2024</a:t>
            </a:r>
          </a:p>
          <a:p>
            <a:r>
              <a:rPr lang="en-GB" dirty="0"/>
              <a:t>Want to return to break-even budgeting</a:t>
            </a:r>
          </a:p>
          <a:p>
            <a:r>
              <a:rPr lang="en-GB" dirty="0"/>
              <a:t>Proposed quota increase of 8% in total</a:t>
            </a:r>
          </a:p>
        </p:txBody>
      </p:sp>
    </p:spTree>
    <p:extLst>
      <p:ext uri="{BB962C8B-B14F-4D97-AF65-F5344CB8AC3E}">
        <p14:creationId xmlns:p14="http://schemas.microsoft.com/office/powerpoint/2010/main" val="18755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64911-72A1-6D9E-22A5-64863B000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Comparing Provincial and Diocesan Quota</a:t>
            </a:r>
            <a:endParaRPr lang="en-GB" dirty="0"/>
          </a:p>
        </p:txBody>
      </p:sp>
      <p:pic>
        <p:nvPicPr>
          <p:cNvPr id="25" name="Content Placeholder 24">
            <a:extLst>
              <a:ext uri="{FF2B5EF4-FFF2-40B4-BE49-F238E27FC236}">
                <a16:creationId xmlns:a16="http://schemas.microsoft.com/office/drawing/2014/main" id="{5C634122-4968-28DF-3056-F27DCF385B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975" y="2389239"/>
            <a:ext cx="11741208" cy="3205316"/>
          </a:xfrm>
        </p:spPr>
      </p:pic>
    </p:spTree>
    <p:extLst>
      <p:ext uri="{BB962C8B-B14F-4D97-AF65-F5344CB8AC3E}">
        <p14:creationId xmlns:p14="http://schemas.microsoft.com/office/powerpoint/2010/main" val="2688700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B88AF-3E06-92CB-9B15-265C105FF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Elements of Diocesan Quota</a:t>
            </a:r>
            <a:endParaRPr lang="en-GB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1A47FF6B-C43E-F56B-236D-758D54FB36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0328147"/>
              </p:ext>
            </p:extLst>
          </p:nvPr>
        </p:nvGraphicFramePr>
        <p:xfrm>
          <a:off x="1504336" y="2057400"/>
          <a:ext cx="8967020" cy="4353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6175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90E76-3733-A7F2-6CB3-E60D341A9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Quota – in summary….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B8A63-8588-5F50-E0C4-8E7539FB3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Recurring expenditure should be funded from recurring income rather than by </a:t>
            </a:r>
            <a:r>
              <a:rPr lang="en-US" dirty="0" err="1"/>
              <a:t>realising</a:t>
            </a:r>
            <a:r>
              <a:rPr lang="en-US" dirty="0"/>
              <a:t> investments</a:t>
            </a:r>
          </a:p>
          <a:p>
            <a:r>
              <a:rPr lang="en-US" dirty="0"/>
              <a:t>We held back quota increases during the post-pandemic years of high inflation, </a:t>
            </a:r>
            <a:r>
              <a:rPr lang="en-US" dirty="0" err="1"/>
              <a:t>utilising</a:t>
            </a:r>
            <a:r>
              <a:rPr lang="en-US" dirty="0"/>
              <a:t> surpluses made when staff levels were low.</a:t>
            </a:r>
          </a:p>
          <a:p>
            <a:r>
              <a:rPr lang="en-US" dirty="0"/>
              <a:t>With a pensions windfall, this is the year when a return to normal quota levels can best be afforded by most Charges.</a:t>
            </a:r>
          </a:p>
          <a:p>
            <a:r>
              <a:rPr lang="en-US" dirty="0"/>
              <a:t>Even with an 8% increase in 2024, quota will still only be 4.7% higher than in 2020</a:t>
            </a:r>
          </a:p>
          <a:p>
            <a:r>
              <a:rPr lang="en-US" dirty="0"/>
              <a:t>Funds are available for Charges unable to afford the increase.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34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Activities not funded by quota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Investing in the Future Projects</a:t>
            </a:r>
          </a:p>
          <a:p>
            <a:pPr lvl="1"/>
            <a:r>
              <a:rPr lang="en-GB" dirty="0"/>
              <a:t>Total commitment is £750,000 over five years </a:t>
            </a:r>
          </a:p>
          <a:p>
            <a:pPr lvl="1"/>
            <a:r>
              <a:rPr lang="en-GB" dirty="0"/>
              <a:t>7 Charges being supported with grants now totalling £11,236 per month</a:t>
            </a:r>
          </a:p>
          <a:p>
            <a:pPr lvl="1"/>
            <a:r>
              <a:rPr lang="en-GB" dirty="0"/>
              <a:t>Other projects being considered</a:t>
            </a:r>
          </a:p>
          <a:p>
            <a:pPr lvl="1"/>
            <a:endParaRPr lang="en-GB" dirty="0"/>
          </a:p>
          <a:p>
            <a:r>
              <a:rPr lang="en-GB" dirty="0"/>
              <a:t>Registration of Controlled Interests in Property</a:t>
            </a:r>
          </a:p>
          <a:p>
            <a:r>
              <a:rPr lang="en-GB" dirty="0"/>
              <a:t>Grants for congregational mission and buildings projects</a:t>
            </a:r>
          </a:p>
          <a:p>
            <a:r>
              <a:rPr lang="en-GB" dirty="0"/>
              <a:t>Green grants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8632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76" y="2528048"/>
            <a:ext cx="10922285" cy="127606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71600" y="1156446"/>
            <a:ext cx="892884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/>
              <a:t>Treasurer’s report to the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23882" y="4289612"/>
            <a:ext cx="62259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878671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9201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542473"/>
            <a:ext cx="9144000" cy="371532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4800" dirty="0"/>
              <a:t>2023 Audited Accounts</a:t>
            </a:r>
          </a:p>
          <a:p>
            <a:pPr>
              <a:spcAft>
                <a:spcPts val="1200"/>
              </a:spcAft>
            </a:pPr>
            <a:r>
              <a:rPr lang="en-GB" sz="4800" dirty="0"/>
              <a:t>2024 Results for nine months</a:t>
            </a:r>
          </a:p>
          <a:p>
            <a:pPr>
              <a:spcAft>
                <a:spcPts val="1200"/>
              </a:spcAft>
            </a:pPr>
            <a:r>
              <a:rPr lang="en-GB" sz="4800" dirty="0"/>
              <a:t>2025 Budget for year and proposed quota  </a:t>
            </a:r>
          </a:p>
        </p:txBody>
      </p:sp>
    </p:spTree>
    <p:extLst>
      <p:ext uri="{BB962C8B-B14F-4D97-AF65-F5344CB8AC3E}">
        <p14:creationId xmlns:p14="http://schemas.microsoft.com/office/powerpoint/2010/main" val="1191200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1BE7FB-7ECA-AB13-1C4F-4F33171BEF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8C26C-D3ED-FA3D-77C9-BAC2BC3DB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89201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527F5-00D4-00CB-8DC2-9D4E8EEC77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42473"/>
            <a:ext cx="9144000" cy="3715327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4800" dirty="0"/>
              <a:t>2023 Audited Accounts</a:t>
            </a:r>
          </a:p>
          <a:p>
            <a:pPr marL="457200" indent="-4572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General Fund surplus £15k (2.5% of income)</a:t>
            </a:r>
          </a:p>
          <a:p>
            <a:pPr marL="457200" indent="-4572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Project Funds surplus £7k (11% of income)</a:t>
            </a:r>
          </a:p>
          <a:p>
            <a:pPr marL="457200" indent="-4572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Restricted Funds surplus £23k </a:t>
            </a:r>
          </a:p>
          <a:p>
            <a:pPr marL="457200" indent="-457200" algn="l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dirty="0"/>
              <a:t>Investment gains £698k (15%)</a:t>
            </a:r>
          </a:p>
        </p:txBody>
      </p:sp>
    </p:spTree>
    <p:extLst>
      <p:ext uri="{BB962C8B-B14F-4D97-AF65-F5344CB8AC3E}">
        <p14:creationId xmlns:p14="http://schemas.microsoft.com/office/powerpoint/2010/main" val="3689669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A518F-4DC9-96D0-70E0-3871E9454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UTP price compared to FTSE in 2023</a:t>
            </a:r>
            <a:endParaRPr lang="en-GB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CAF2C71-BEA5-4D5D-9D44-476ED4BF61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577545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7530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2111"/>
          </a:xfrm>
        </p:spPr>
        <p:txBody>
          <a:bodyPr>
            <a:normAutofit fontScale="90000"/>
          </a:bodyPr>
          <a:lstStyle/>
          <a:p>
            <a:endParaRPr lang="en-GB" sz="1000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6022980"/>
              </p:ext>
            </p:extLst>
          </p:nvPr>
        </p:nvGraphicFramePr>
        <p:xfrm>
          <a:off x="838200" y="517236"/>
          <a:ext cx="10515600" cy="5659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5732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B26880-40DD-9835-C5DE-A8E6D9212A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914C4-6227-21BB-C984-73C6D0FC4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2111"/>
          </a:xfrm>
        </p:spPr>
        <p:txBody>
          <a:bodyPr>
            <a:normAutofit fontScale="90000"/>
          </a:bodyPr>
          <a:lstStyle/>
          <a:p>
            <a:endParaRPr lang="en-GB" sz="10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AB38AD4-92D9-F64C-53E7-301916E29B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0970344"/>
              </p:ext>
            </p:extLst>
          </p:nvPr>
        </p:nvGraphicFramePr>
        <p:xfrm>
          <a:off x="838200" y="517236"/>
          <a:ext cx="10515600" cy="56597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36374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Fund compared to budget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4174DF2-1EBC-C8F4-DB87-A683F78005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393" y="1500970"/>
            <a:ext cx="10612925" cy="4585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740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Reasons for variance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DC89E4-EB4C-FB02-231B-E140620DD3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219" y="1291935"/>
            <a:ext cx="8878529" cy="4960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315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General Fund budget 2024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Expenditure 9% up on 2023 budget</a:t>
            </a:r>
          </a:p>
          <a:p>
            <a:pPr lvl="1"/>
            <a:r>
              <a:rPr lang="en-GB" dirty="0"/>
              <a:t>Provincial quota up 6%</a:t>
            </a:r>
          </a:p>
          <a:p>
            <a:pPr lvl="1"/>
            <a:r>
              <a:rPr lang="en-GB" dirty="0"/>
              <a:t>Inflationary increases averaging 6%</a:t>
            </a:r>
          </a:p>
          <a:p>
            <a:pPr lvl="1"/>
            <a:r>
              <a:rPr lang="en-GB" dirty="0"/>
              <a:t>Additional £25,000 spend on net zero works at Bishop’s house</a:t>
            </a:r>
          </a:p>
          <a:p>
            <a:r>
              <a:rPr lang="en-GB" dirty="0"/>
              <a:t>Quota increase restricted to 3%</a:t>
            </a:r>
          </a:p>
          <a:p>
            <a:r>
              <a:rPr lang="en-GB" dirty="0"/>
              <a:t>Assumes UTP distributions at same level as 2023</a:t>
            </a:r>
          </a:p>
          <a:p>
            <a:r>
              <a:rPr lang="en-GB" dirty="0"/>
              <a:t>Results in a deficit of £62,000, funded by previous surpluses</a:t>
            </a:r>
          </a:p>
        </p:txBody>
      </p:sp>
    </p:spTree>
    <p:extLst>
      <p:ext uri="{BB962C8B-B14F-4D97-AF65-F5344CB8AC3E}">
        <p14:creationId xmlns:p14="http://schemas.microsoft.com/office/powerpoint/2010/main" val="4148649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5239</TotalTime>
  <Words>454</Words>
  <Application>Microsoft Office PowerPoint</Application>
  <PresentationFormat>Widescreen</PresentationFormat>
  <Paragraphs>67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PowerPoint Presentation</vt:lpstr>
      <vt:lpstr> </vt:lpstr>
      <vt:lpstr> </vt:lpstr>
      <vt:lpstr>UTP price compared to FTSE in 2023</vt:lpstr>
      <vt:lpstr>PowerPoint Presentation</vt:lpstr>
      <vt:lpstr>PowerPoint Presentation</vt:lpstr>
      <vt:lpstr>General Fund compared to budget</vt:lpstr>
      <vt:lpstr>Reasons for variance</vt:lpstr>
      <vt:lpstr>General Fund budget 2024</vt:lpstr>
      <vt:lpstr>PowerPoint Presentation</vt:lpstr>
      <vt:lpstr>PowerPoint Presentation</vt:lpstr>
      <vt:lpstr>Diocese General Fund : year to date</vt:lpstr>
      <vt:lpstr>General Fund budget 2025</vt:lpstr>
      <vt:lpstr>Comparing Provincial and Diocesan Quota</vt:lpstr>
      <vt:lpstr>Elements of Diocesan Quota</vt:lpstr>
      <vt:lpstr>Quota – in summary….</vt:lpstr>
      <vt:lpstr>Activities not funded by quota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Lawson</dc:creator>
  <cp:lastModifiedBy>Treasurer</cp:lastModifiedBy>
  <cp:revision>86</cp:revision>
  <dcterms:created xsi:type="dcterms:W3CDTF">2022-03-04T12:15:18Z</dcterms:created>
  <dcterms:modified xsi:type="dcterms:W3CDTF">2024-10-24T14:42:14Z</dcterms:modified>
</cp:coreProperties>
</file>